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333" r:id="rId5"/>
    <p:sldId id="352" r:id="rId6"/>
    <p:sldId id="348" r:id="rId7"/>
    <p:sldId id="349" r:id="rId8"/>
    <p:sldId id="335" r:id="rId9"/>
    <p:sldId id="342" r:id="rId10"/>
    <p:sldId id="332" r:id="rId11"/>
    <p:sldId id="347" r:id="rId12"/>
    <p:sldId id="321"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0779" autoAdjust="0"/>
  </p:normalViewPr>
  <p:slideViewPr>
    <p:cSldViewPr snapToGrid="0" snapToObjects="1">
      <p:cViewPr varScale="1">
        <p:scale>
          <a:sx n="115" d="100"/>
          <a:sy n="115" d="100"/>
        </p:scale>
        <p:origin x="1056" y="20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筆資料是可以被重複抽取的。假設我們有一千筆資料我們要從中抽取</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筆資料出來，這</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筆資料裡面可能會有重複的數據。</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每一棵樹只能看見部分的特徵。</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3.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在隨機森林每一棵樹的特徵數量可能都不同，所以最後決策出來的結果都會不一樣。最後再根據任務的不同來做回歸或是分類的問題，如果是回歸問題我們就將這些決策數的輸出做平均得到最後答案，若是分類問題我們則用投標採多數決的方式來整合所有樹預測的結果。</a:t>
            </a: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257077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劃分時最多考慮</a:t>
            </a:r>
            <a:r>
              <a:rPr lang="zh-TW" altLang="en-US" sz="1200" b="0" i="0" u="none" strike="noStrike" kern="1200" dirty="0">
                <a:solidFill>
                  <a:schemeClr val="tx1"/>
                </a:solidFill>
                <a:effectLst/>
                <a:latin typeface="+mn-lt"/>
                <a:ea typeface="+mn-ea"/>
                <a:cs typeface="+mn-cs"/>
              </a:rPr>
              <a:t>𝑙 𝑜𝑔</a:t>
            </a:r>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𝑁</a:t>
            </a:r>
            <a:r>
              <a:rPr lang="en-US" sz="1200" b="0" i="0" u="none" strike="noStrike" kern="1200" dirty="0">
                <a:solidFill>
                  <a:schemeClr val="tx1"/>
                </a:solidFill>
                <a:effectLst/>
                <a:latin typeface="+mn-lt"/>
                <a:ea typeface="+mn-ea"/>
                <a:cs typeface="+mn-cs"/>
              </a:rPr>
              <a:t>log2N</a:t>
            </a:r>
            <a:r>
              <a:rPr lang="zh-TW" altLang="en-US" sz="1200" b="0" i="0" kern="1200" dirty="0">
                <a:solidFill>
                  <a:schemeClr val="tx1"/>
                </a:solidFill>
                <a:effectLst/>
                <a:latin typeface="+mn-lt"/>
                <a:ea typeface="+mn-ea"/>
                <a:cs typeface="+mn-cs"/>
              </a:rPr>
              <a:t>個特徵</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11836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隨機森林由很多棵決策樹組成，因此隨機森林所要設定的參數與決策樹類似</a:t>
            </a:r>
            <a:endParaRPr lang="en-US" altLang="zh-TW"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RandomForestRegressor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88852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隨機森林重要的框架參數比較少，主要需要關注的是 </a:t>
            </a:r>
            <a:r>
              <a:rPr lang="en-US" sz="1200" b="0" i="0" kern="1200" dirty="0" err="1">
                <a:solidFill>
                  <a:schemeClr val="tx1"/>
                </a:solidFill>
                <a:effectLst/>
                <a:latin typeface="+mn-lt"/>
                <a:ea typeface="+mn-ea"/>
                <a:cs typeface="+mn-cs"/>
              </a:rPr>
              <a:t>n_estimators</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即</a:t>
            </a:r>
            <a:r>
              <a:rPr lang="en-US" sz="1200" b="0" i="0" kern="1200" dirty="0">
                <a:solidFill>
                  <a:schemeClr val="tx1"/>
                </a:solidFill>
                <a:effectLst/>
                <a:latin typeface="+mn-lt"/>
                <a:ea typeface="+mn-ea"/>
                <a:cs typeface="+mn-cs"/>
              </a:rPr>
              <a:t>RF</a:t>
            </a:r>
            <a:r>
              <a:rPr lang="zh-TW" altLang="en-US" sz="1200" b="0" i="0" kern="1200" dirty="0">
                <a:solidFill>
                  <a:schemeClr val="tx1"/>
                </a:solidFill>
                <a:effectLst/>
                <a:latin typeface="+mn-lt"/>
                <a:ea typeface="+mn-ea"/>
                <a:cs typeface="+mn-cs"/>
              </a:rPr>
              <a:t>最大的決策樹個數。</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0720312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hyperlink" Target="https://www.itread01.com/content/1547100921.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19</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隨機森林</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非線性回歸</a:t>
            </a:r>
            <a:endParaRPr lang="en-TW" dirty="0"/>
          </a:p>
        </p:txBody>
      </p:sp>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1597681"/>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n_estimators</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森林中樹木的數量</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max_features</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劃分時考慮的最大特徵數，預設</a:t>
            </a:r>
            <a:r>
              <a:rPr lang="en-US" dirty="0">
                <a:solidFill>
                  <a:schemeClr val="tx1">
                    <a:lumMod val="75000"/>
                    <a:lumOff val="25000"/>
                  </a:schemeClr>
                </a:solidFill>
                <a:latin typeface="+mn-ea"/>
              </a:rPr>
              <a:t>auto</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250429" cy="369332"/>
          </a:xfrm>
          <a:prstGeom prst="rect">
            <a:avLst/>
          </a:prstGeom>
        </p:spPr>
        <p:txBody>
          <a:bodyPr wrap="none">
            <a:spAutoFit/>
          </a:bodyPr>
          <a:lstStyle/>
          <a:p>
            <a:r>
              <a:rPr lang="en-US" kern="0" dirty="0" err="1">
                <a:solidFill>
                  <a:srgbClr val="595959"/>
                </a:solidFill>
                <a:cs typeface="Arial"/>
              </a:rPr>
              <a:t>動手試試看調整不同的</a:t>
            </a:r>
            <a:r>
              <a:rPr lang="zh-TW" altLang="en-US" kern="0" dirty="0">
                <a:solidFill>
                  <a:srgbClr val="595959"/>
                </a:solidFill>
                <a:cs typeface="Arial"/>
              </a:rPr>
              <a:t> </a:t>
            </a:r>
            <a:r>
              <a:rPr lang="en-US" kern="0" dirty="0" err="1">
                <a:solidFill>
                  <a:srgbClr val="595959"/>
                </a:solidFill>
                <a:cs typeface="Arial"/>
              </a:rPr>
              <a:t>n_estimators</a:t>
            </a:r>
            <a:r>
              <a:rPr lang="zh-TW" altLang="en-US" kern="0" dirty="0">
                <a:solidFill>
                  <a:srgbClr val="595959"/>
                </a:solidFill>
                <a:cs typeface="Arial"/>
              </a:rPr>
              <a:t> </a:t>
            </a:r>
            <a:r>
              <a:rPr lang="en-US" kern="0" dirty="0" err="1">
                <a:solidFill>
                  <a:srgbClr val="595959"/>
                </a:solidFill>
                <a:cs typeface="Arial"/>
              </a:rPr>
              <a:t>是否能夠提升預測</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857362"/>
            <a:ext cx="5389372" cy="7143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359796" y="5012387"/>
            <a:ext cx="5242825" cy="369332"/>
          </a:xfrm>
          <a:prstGeom prst="rect">
            <a:avLst/>
          </a:prstGeom>
        </p:spPr>
        <p:txBody>
          <a:bodyPr wrap="square">
            <a:spAutoFit/>
          </a:bodyPr>
          <a:lstStyle/>
          <a:p>
            <a:pPr lvl="0" defTabSz="914400">
              <a:defRPr/>
            </a:pPr>
            <a:r>
              <a:rPr lang="en-TW" dirty="0"/>
              <a:t>觀察隨機森林中的樹的數量是否影響預測</a:t>
            </a:r>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pic>
        <p:nvPicPr>
          <p:cNvPr id="11" name="Picture 10">
            <a:extLst>
              <a:ext uri="{FF2B5EF4-FFF2-40B4-BE49-F238E27FC236}">
                <a16:creationId xmlns:a16="http://schemas.microsoft.com/office/drawing/2014/main" id="{3BD185E5-F0A3-C74A-B42B-EBA85E63D5E6}"/>
              </a:ext>
            </a:extLst>
          </p:cNvPr>
          <p:cNvPicPr>
            <a:picLocks noChangeAspect="1"/>
          </p:cNvPicPr>
          <p:nvPr/>
        </p:nvPicPr>
        <p:blipFill>
          <a:blip r:embed="rId5"/>
          <a:stretch>
            <a:fillRect/>
          </a:stretch>
        </p:blipFill>
        <p:spPr>
          <a:xfrm>
            <a:off x="6848125" y="1709421"/>
            <a:ext cx="4724400" cy="31750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4" name="Rectangle 3">
            <a:extLst>
              <a:ext uri="{FF2B5EF4-FFF2-40B4-BE49-F238E27FC236}">
                <a16:creationId xmlns:a16="http://schemas.microsoft.com/office/drawing/2014/main" id="{EA5CC437-AB38-8549-B68C-454B05E3C263}"/>
              </a:ext>
            </a:extLst>
          </p:cNvPr>
          <p:cNvSpPr/>
          <p:nvPr/>
        </p:nvSpPr>
        <p:spPr>
          <a:xfrm>
            <a:off x="808610" y="1317998"/>
            <a:ext cx="5718297" cy="369332"/>
          </a:xfrm>
          <a:prstGeom prst="rect">
            <a:avLst/>
          </a:prstGeom>
        </p:spPr>
        <p:txBody>
          <a:bodyPr wrap="none">
            <a:spAutoFit/>
          </a:bodyPr>
          <a:lstStyle/>
          <a:p>
            <a:pPr marL="285750" indent="-285750">
              <a:buFont typeface="Arial" panose="020B0604020202020204" pitchFamily="34" charset="0"/>
              <a:buChar char="•"/>
            </a:pPr>
            <a:r>
              <a:rPr lang="en-US" dirty="0">
                <a:hlinkClick r:id="rId2"/>
              </a:rPr>
              <a:t>https://www.itread01.com/content/1547100921.html</a:t>
            </a:r>
            <a:endParaRPr lang="en-TW" dirty="0"/>
          </a:p>
        </p:txBody>
      </p:sp>
    </p:spTree>
    <p:extLst>
      <p:ext uri="{BB962C8B-B14F-4D97-AF65-F5344CB8AC3E}">
        <p14:creationId xmlns:p14="http://schemas.microsoft.com/office/powerpoint/2010/main" val="170090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19 學習目標</a:t>
            </a:r>
          </a:p>
        </p:txBody>
      </p:sp>
      <p:sp>
        <p:nvSpPr>
          <p:cNvPr id="12" name="Text Placeholder 2">
            <a:extLst>
              <a:ext uri="{FF2B5EF4-FFF2-40B4-BE49-F238E27FC236}">
                <a16:creationId xmlns:a16="http://schemas.microsoft.com/office/drawing/2014/main" id="{FB8FB2B9-93D1-2D4A-BD5D-0B41B12AF727}"/>
              </a:ext>
            </a:extLst>
          </p:cNvPr>
          <p:cNvSpPr>
            <a:spLocks noGrp="1"/>
          </p:cNvSpPr>
          <p:nvPr>
            <p:ph type="body" sz="quarter" idx="11"/>
          </p:nvPr>
        </p:nvSpPr>
        <p:spPr>
          <a:xfrm>
            <a:off x="310121" y="1537003"/>
            <a:ext cx="1231900" cy="840230"/>
          </a:xfrm>
        </p:spPr>
        <p:txBody>
          <a:bodyPr/>
          <a:lstStyle/>
          <a:p>
            <a:r>
              <a:rPr lang="en-TW" dirty="0"/>
              <a:t>01</a:t>
            </a:r>
          </a:p>
        </p:txBody>
      </p:sp>
      <p:sp>
        <p:nvSpPr>
          <p:cNvPr id="13" name="Text Placeholder 3">
            <a:extLst>
              <a:ext uri="{FF2B5EF4-FFF2-40B4-BE49-F238E27FC236}">
                <a16:creationId xmlns:a16="http://schemas.microsoft.com/office/drawing/2014/main" id="{908BAAAD-15B4-0F4C-B59F-A8AD251B4E14}"/>
              </a:ext>
            </a:extLst>
          </p:cNvPr>
          <p:cNvSpPr>
            <a:spLocks noGrp="1"/>
          </p:cNvSpPr>
          <p:nvPr>
            <p:ph type="body" sz="quarter" idx="12"/>
          </p:nvPr>
        </p:nvSpPr>
        <p:spPr>
          <a:xfrm>
            <a:off x="1416990" y="1670347"/>
            <a:ext cx="3556000" cy="341632"/>
          </a:xfrm>
        </p:spPr>
        <p:txBody>
          <a:bodyPr/>
          <a:lstStyle/>
          <a:p>
            <a:r>
              <a:rPr lang="en-US" sz="1800" dirty="0" err="1"/>
              <a:t>隨機森林</a:t>
            </a:r>
            <a:r>
              <a:rPr lang="zh-TW" altLang="en-US" sz="1800" dirty="0"/>
              <a:t> </a:t>
            </a:r>
            <a:r>
              <a:rPr lang="en-US" sz="1800" dirty="0"/>
              <a:t>(</a:t>
            </a:r>
            <a:r>
              <a:rPr lang="en-US" sz="1800" dirty="0" err="1"/>
              <a:t>迴歸</a:t>
            </a:r>
            <a:r>
              <a:rPr lang="en-US" sz="1800" dirty="0"/>
              <a:t>)</a:t>
            </a:r>
            <a:endParaRPr lang="en-TW" sz="1800" dirty="0"/>
          </a:p>
        </p:txBody>
      </p:sp>
      <p:sp>
        <p:nvSpPr>
          <p:cNvPr id="14" name="Text Placeholder 5">
            <a:extLst>
              <a:ext uri="{FF2B5EF4-FFF2-40B4-BE49-F238E27FC236}">
                <a16:creationId xmlns:a16="http://schemas.microsoft.com/office/drawing/2014/main" id="{1FD57297-6573-1D42-A05B-F0D9ED155E4B}"/>
              </a:ext>
            </a:extLst>
          </p:cNvPr>
          <p:cNvSpPr txBox="1">
            <a:spLocks/>
          </p:cNvSpPr>
          <p:nvPr/>
        </p:nvSpPr>
        <p:spPr>
          <a:xfrm>
            <a:off x="310121" y="2800940"/>
            <a:ext cx="1231900" cy="8402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5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a:t>02</a:t>
            </a:r>
            <a:endParaRPr lang="en-TW" dirty="0"/>
          </a:p>
        </p:txBody>
      </p:sp>
      <p:sp>
        <p:nvSpPr>
          <p:cNvPr id="15" name="Text Placeholder 7">
            <a:extLst>
              <a:ext uri="{FF2B5EF4-FFF2-40B4-BE49-F238E27FC236}">
                <a16:creationId xmlns:a16="http://schemas.microsoft.com/office/drawing/2014/main" id="{5B4AD6CD-815F-3442-A74F-152A1332E31F}"/>
              </a:ext>
            </a:extLst>
          </p:cNvPr>
          <p:cNvSpPr txBox="1">
            <a:spLocks/>
          </p:cNvSpPr>
          <p:nvPr/>
        </p:nvSpPr>
        <p:spPr>
          <a:xfrm>
            <a:off x="1416990" y="2953099"/>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實作</a:t>
            </a:r>
            <a:r>
              <a:rPr lang="zh-TW" altLang="en-US" sz="1800" dirty="0"/>
              <a:t>隨機森林</a:t>
            </a:r>
            <a:r>
              <a:rPr lang="en-TW" sz="1800" dirty="0"/>
              <a:t>迴歸器</a:t>
            </a:r>
          </a:p>
        </p:txBody>
      </p:sp>
      <p:sp>
        <p:nvSpPr>
          <p:cNvPr id="16" name="Text Placeholder 4">
            <a:extLst>
              <a:ext uri="{FF2B5EF4-FFF2-40B4-BE49-F238E27FC236}">
                <a16:creationId xmlns:a16="http://schemas.microsoft.com/office/drawing/2014/main" id="{0245AF8B-C27B-AD4E-BC30-DEADBAFF5DFE}"/>
              </a:ext>
            </a:extLst>
          </p:cNvPr>
          <p:cNvSpPr>
            <a:spLocks noGrp="1"/>
          </p:cNvSpPr>
          <p:nvPr>
            <p:ph type="body" sz="quarter" idx="13"/>
          </p:nvPr>
        </p:nvSpPr>
        <p:spPr>
          <a:xfrm>
            <a:off x="1416989" y="1967576"/>
            <a:ext cx="4474107" cy="290657"/>
          </a:xfrm>
        </p:spPr>
        <p:txBody>
          <a:bodyPr/>
          <a:lstStyle/>
          <a:p>
            <a:r>
              <a:rPr lang="zh-TW" altLang="en-US" sz="1100" dirty="0"/>
              <a:t>了解隨機森林是</a:t>
            </a:r>
            <a:r>
              <a:rPr lang="en-TW" sz="1100" dirty="0"/>
              <a:t>如何處理連續性數值輸出</a:t>
            </a:r>
          </a:p>
        </p:txBody>
      </p:sp>
      <p:sp>
        <p:nvSpPr>
          <p:cNvPr id="17" name="Text Placeholder 8">
            <a:extLst>
              <a:ext uri="{FF2B5EF4-FFF2-40B4-BE49-F238E27FC236}">
                <a16:creationId xmlns:a16="http://schemas.microsoft.com/office/drawing/2014/main" id="{69289923-E6B4-3E43-999F-16DA3BA53496}"/>
              </a:ext>
            </a:extLst>
          </p:cNvPr>
          <p:cNvSpPr txBox="1">
            <a:spLocks/>
          </p:cNvSpPr>
          <p:nvPr/>
        </p:nvSpPr>
        <p:spPr>
          <a:xfrm>
            <a:off x="1416989" y="3250328"/>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100" dirty="0"/>
              <a:t>觀察隨機森林中的樹的數量是否影響預測</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a:t>
            </a:r>
            <a:r>
              <a:rPr lang="zh-TW" altLang="en-US"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FE675-43BC-8A4D-A956-B26FEAEC0132}"/>
              </a:ext>
            </a:extLst>
          </p:cNvPr>
          <p:cNvSpPr>
            <a:spLocks noGrp="1"/>
          </p:cNvSpPr>
          <p:nvPr>
            <p:ph type="body" sz="quarter" idx="10"/>
          </p:nvPr>
        </p:nvSpPr>
        <p:spPr/>
        <p:txBody>
          <a:bodyPr/>
          <a:lstStyle/>
          <a:p>
            <a:r>
              <a:rPr lang="zh-TW" altLang="en-US" dirty="0"/>
              <a:t>隨機森林</a:t>
            </a:r>
            <a:r>
              <a:rPr lang="en-US" altLang="zh-TW" dirty="0"/>
              <a:t>(</a:t>
            </a:r>
            <a:r>
              <a:rPr lang="zh-TW" altLang="en-US" dirty="0"/>
              <a:t>回歸器</a:t>
            </a:r>
            <a:r>
              <a:rPr lang="en-US" altLang="zh-TW" dirty="0"/>
              <a:t>)</a:t>
            </a:r>
            <a:r>
              <a:rPr lang="zh-TW" altLang="en-US" dirty="0"/>
              <a:t>的生成方法</a:t>
            </a:r>
            <a:endParaRPr lang="en-TW" dirty="0"/>
          </a:p>
        </p:txBody>
      </p:sp>
      <p:sp>
        <p:nvSpPr>
          <p:cNvPr id="3" name="Rectangle 2">
            <a:extLst>
              <a:ext uri="{FF2B5EF4-FFF2-40B4-BE49-F238E27FC236}">
                <a16:creationId xmlns:a16="http://schemas.microsoft.com/office/drawing/2014/main" id="{99045C32-1B99-D640-8120-1F323FAFFB12}"/>
              </a:ext>
            </a:extLst>
          </p:cNvPr>
          <p:cNvSpPr/>
          <p:nvPr/>
        </p:nvSpPr>
        <p:spPr>
          <a:xfrm>
            <a:off x="510705" y="995070"/>
            <a:ext cx="6152853" cy="1884042"/>
          </a:xfrm>
          <a:prstGeom prst="rect">
            <a:avLst/>
          </a:prstGeom>
        </p:spPr>
        <p:txBody>
          <a:bodyPr wrap="square">
            <a:spAutoFit/>
          </a:bodyPr>
          <a:lstStyle/>
          <a:p>
            <a:pPr marL="342900" indent="-342900">
              <a:lnSpc>
                <a:spcPct val="150000"/>
              </a:lnSpc>
              <a:buFont typeface="+mj-lt"/>
              <a:buAutoNum type="arabicPeriod"/>
            </a:pPr>
            <a:r>
              <a:rPr lang="zh-TW" altLang="en-US" sz="2000" kern="0" dirty="0">
                <a:solidFill>
                  <a:srgbClr val="595959"/>
                </a:solidFill>
                <a:cs typeface="Arial"/>
              </a:rPr>
              <a:t>從訓練集中抽取</a:t>
            </a:r>
            <a:r>
              <a:rPr lang="en-US" altLang="zh-TW" sz="2000" kern="0" dirty="0">
                <a:solidFill>
                  <a:srgbClr val="595959"/>
                </a:solidFill>
                <a:cs typeface="Arial"/>
              </a:rPr>
              <a:t>n’ </a:t>
            </a:r>
            <a:r>
              <a:rPr lang="zh-TW" altLang="en-US" sz="2000" kern="0" dirty="0">
                <a:solidFill>
                  <a:srgbClr val="595959"/>
                </a:solidFill>
                <a:cs typeface="Arial"/>
              </a:rPr>
              <a:t>筆資料出來</a:t>
            </a:r>
            <a:endParaRPr lang="en-US" altLang="zh-TW" sz="2000" kern="0" dirty="0">
              <a:solidFill>
                <a:srgbClr val="595959"/>
              </a:solidFill>
              <a:cs typeface="Arial"/>
            </a:endParaRPr>
          </a:p>
          <a:p>
            <a:pPr marL="342900" indent="-342900">
              <a:lnSpc>
                <a:spcPct val="150000"/>
              </a:lnSpc>
              <a:buFont typeface="+mj-lt"/>
              <a:buAutoNum type="arabicPeriod"/>
            </a:pPr>
            <a:r>
              <a:rPr lang="en-US" altLang="zh-TW" sz="2000" kern="0" dirty="0">
                <a:solidFill>
                  <a:srgbClr val="595959"/>
                </a:solidFill>
                <a:cs typeface="Arial"/>
              </a:rPr>
              <a:t>n’ </a:t>
            </a:r>
            <a:r>
              <a:rPr lang="zh-TW" altLang="en-US" sz="2000" kern="0" dirty="0">
                <a:solidFill>
                  <a:srgbClr val="595959"/>
                </a:solidFill>
                <a:cs typeface="Arial"/>
              </a:rPr>
              <a:t>筆資料隨機挑選</a:t>
            </a:r>
            <a:r>
              <a:rPr lang="en-US" altLang="zh-TW" sz="2000" kern="0" dirty="0">
                <a:solidFill>
                  <a:srgbClr val="595959"/>
                </a:solidFill>
                <a:cs typeface="Arial"/>
              </a:rPr>
              <a:t> k </a:t>
            </a:r>
            <a:r>
              <a:rPr lang="zh-TW" altLang="en-US" sz="2000" kern="0" dirty="0">
                <a:solidFill>
                  <a:srgbClr val="595959"/>
                </a:solidFill>
                <a:cs typeface="Arial"/>
              </a:rPr>
              <a:t>個特徵做樣本</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重複</a:t>
            </a:r>
            <a:r>
              <a:rPr lang="en-US" sz="2000" kern="0" dirty="0">
                <a:solidFill>
                  <a:srgbClr val="595959"/>
                </a:solidFill>
                <a:cs typeface="Arial"/>
              </a:rPr>
              <a:t>m</a:t>
            </a:r>
            <a:r>
              <a:rPr lang="zh-TW" altLang="en-US" sz="2000" kern="0" dirty="0">
                <a:solidFill>
                  <a:srgbClr val="595959"/>
                </a:solidFill>
                <a:cs typeface="Arial"/>
              </a:rPr>
              <a:t>次，產生</a:t>
            </a:r>
            <a:r>
              <a:rPr lang="en-US" sz="2000" kern="0" dirty="0">
                <a:solidFill>
                  <a:srgbClr val="595959"/>
                </a:solidFill>
                <a:cs typeface="Arial"/>
              </a:rPr>
              <a:t>m</a:t>
            </a:r>
            <a:r>
              <a:rPr lang="zh-TW" altLang="en-US" sz="2000" kern="0" dirty="0">
                <a:solidFill>
                  <a:srgbClr val="595959"/>
                </a:solidFill>
                <a:cs typeface="Arial"/>
              </a:rPr>
              <a:t>棵決策樹</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平均機制進行預測</a:t>
            </a:r>
            <a:endParaRPr lang="en-TW" sz="2000" kern="0" dirty="0">
              <a:solidFill>
                <a:srgbClr val="595959"/>
              </a:solidFill>
              <a:cs typeface="Arial"/>
            </a:endParaRPr>
          </a:p>
        </p:txBody>
      </p:sp>
      <p:pic>
        <p:nvPicPr>
          <p:cNvPr id="5" name="Picture 4">
            <a:extLst>
              <a:ext uri="{FF2B5EF4-FFF2-40B4-BE49-F238E27FC236}">
                <a16:creationId xmlns:a16="http://schemas.microsoft.com/office/drawing/2014/main" id="{CFA46E8F-4102-7D46-BBF4-8A74CAFF6A73}"/>
              </a:ext>
            </a:extLst>
          </p:cNvPr>
          <p:cNvPicPr>
            <a:picLocks noChangeAspect="1"/>
          </p:cNvPicPr>
          <p:nvPr/>
        </p:nvPicPr>
        <p:blipFill>
          <a:blip r:embed="rId3"/>
          <a:stretch>
            <a:fillRect/>
          </a:stretch>
        </p:blipFill>
        <p:spPr>
          <a:xfrm>
            <a:off x="4529683" y="3075461"/>
            <a:ext cx="6260237" cy="1538632"/>
          </a:xfrm>
          <a:prstGeom prst="rect">
            <a:avLst/>
          </a:prstGeom>
        </p:spPr>
      </p:pic>
      <p:cxnSp>
        <p:nvCxnSpPr>
          <p:cNvPr id="6" name="Elbow Connector 5">
            <a:extLst>
              <a:ext uri="{FF2B5EF4-FFF2-40B4-BE49-F238E27FC236}">
                <a16:creationId xmlns:a16="http://schemas.microsoft.com/office/drawing/2014/main" id="{3E07EE82-78B3-E54F-8248-A258EF03BBC3}"/>
              </a:ext>
            </a:extLst>
          </p:cNvPr>
          <p:cNvCxnSpPr>
            <a:cxnSpLocks/>
            <a:endCxn id="7" idx="0"/>
          </p:cNvCxnSpPr>
          <p:nvPr/>
        </p:nvCxnSpPr>
        <p:spPr>
          <a:xfrm rot="16200000" flipH="1">
            <a:off x="6069057" y="3793778"/>
            <a:ext cx="730386" cy="2505300"/>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F0DB60A3-DFD1-FB45-86F3-ADD9F13305E5}"/>
              </a:ext>
            </a:extLst>
          </p:cNvPr>
          <p:cNvSpPr/>
          <p:nvPr/>
        </p:nvSpPr>
        <p:spPr>
          <a:xfrm>
            <a:off x="6943188" y="5411621"/>
            <a:ext cx="1487424" cy="4389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平均</a:t>
            </a:r>
          </a:p>
        </p:txBody>
      </p:sp>
      <p:cxnSp>
        <p:nvCxnSpPr>
          <p:cNvPr id="22" name="Elbow Connector 21">
            <a:extLst>
              <a:ext uri="{FF2B5EF4-FFF2-40B4-BE49-F238E27FC236}">
                <a16:creationId xmlns:a16="http://schemas.microsoft.com/office/drawing/2014/main" id="{F8391965-7C66-904A-A8C1-572A4C0D288F}"/>
              </a:ext>
            </a:extLst>
          </p:cNvPr>
          <p:cNvCxnSpPr>
            <a:cxnSpLocks/>
            <a:endCxn id="7" idx="0"/>
          </p:cNvCxnSpPr>
          <p:nvPr/>
        </p:nvCxnSpPr>
        <p:spPr>
          <a:xfrm rot="16200000" flipH="1">
            <a:off x="6690809" y="4415530"/>
            <a:ext cx="730388" cy="1261793"/>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4606432-43EF-734A-BB0F-543B2E7E6A77}"/>
              </a:ext>
            </a:extLst>
          </p:cNvPr>
          <p:cNvCxnSpPr>
            <a:cxnSpLocks/>
            <a:endCxn id="7" idx="0"/>
          </p:cNvCxnSpPr>
          <p:nvPr/>
        </p:nvCxnSpPr>
        <p:spPr>
          <a:xfrm rot="5400000">
            <a:off x="7321707" y="5046427"/>
            <a:ext cx="730388" cy="1"/>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2F41D65-644A-894E-91FA-C592A973598D}"/>
              </a:ext>
            </a:extLst>
          </p:cNvPr>
          <p:cNvCxnSpPr>
            <a:cxnSpLocks/>
            <a:endCxn id="7" idx="0"/>
          </p:cNvCxnSpPr>
          <p:nvPr/>
        </p:nvCxnSpPr>
        <p:spPr>
          <a:xfrm rot="5400000">
            <a:off x="7952604" y="4415530"/>
            <a:ext cx="730388" cy="1261795"/>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D4CF8D-F292-E342-90CF-0A603C61BBDA}"/>
              </a:ext>
            </a:extLst>
          </p:cNvPr>
          <p:cNvCxnSpPr>
            <a:cxnSpLocks/>
            <a:endCxn id="7" idx="0"/>
          </p:cNvCxnSpPr>
          <p:nvPr/>
        </p:nvCxnSpPr>
        <p:spPr>
          <a:xfrm rot="5400000">
            <a:off x="8573138" y="3795720"/>
            <a:ext cx="729663" cy="2502138"/>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A7400396-9481-824E-B9BA-4B5D43482CA8}"/>
              </a:ext>
            </a:extLst>
          </p:cNvPr>
          <p:cNvCxnSpPr>
            <a:cxnSpLocks/>
            <a:endCxn id="7" idx="0"/>
          </p:cNvCxnSpPr>
          <p:nvPr/>
        </p:nvCxnSpPr>
        <p:spPr>
          <a:xfrm rot="5400000">
            <a:off x="9121493" y="3246641"/>
            <a:ext cx="730388" cy="3599573"/>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2F09DAA-E706-354A-9814-58EED588EA69}"/>
              </a:ext>
            </a:extLst>
          </p:cNvPr>
          <p:cNvSpPr/>
          <p:nvPr/>
        </p:nvSpPr>
        <p:spPr>
          <a:xfrm>
            <a:off x="10963308" y="3840710"/>
            <a:ext cx="505267" cy="369332"/>
          </a:xfrm>
          <a:prstGeom prst="rect">
            <a:avLst/>
          </a:prstGeom>
        </p:spPr>
        <p:txBody>
          <a:bodyPr wrap="none">
            <a:spAutoFit/>
          </a:bodyPr>
          <a:lstStyle/>
          <a:p>
            <a:r>
              <a:rPr lang="en-TW" dirty="0">
                <a:solidFill>
                  <a:schemeClr val="accent3">
                    <a:lumMod val="25000"/>
                  </a:schemeClr>
                </a:solidFill>
              </a:rPr>
              <a:t>. . .</a:t>
            </a:r>
          </a:p>
        </p:txBody>
      </p:sp>
    </p:spTree>
    <p:extLst>
      <p:ext uri="{BB962C8B-B14F-4D97-AF65-F5344CB8AC3E}">
        <p14:creationId xmlns:p14="http://schemas.microsoft.com/office/powerpoint/2010/main" val="321461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F5863-A752-BB4D-ADDC-6EF823075404}"/>
              </a:ext>
            </a:extLst>
          </p:cNvPr>
          <p:cNvSpPr>
            <a:spLocks noGrp="1"/>
          </p:cNvSpPr>
          <p:nvPr>
            <p:ph type="body" sz="quarter" idx="10"/>
          </p:nvPr>
        </p:nvSpPr>
        <p:spPr/>
        <p:txBody>
          <a:bodyPr/>
          <a:lstStyle/>
          <a:p>
            <a:r>
              <a:rPr lang="zh-TW" altLang="en-US" dirty="0"/>
              <a:t>隨機森林中的隨機？</a:t>
            </a:r>
            <a:endParaRPr lang="en-TW" dirty="0"/>
          </a:p>
        </p:txBody>
      </p:sp>
      <p:sp>
        <p:nvSpPr>
          <p:cNvPr id="3" name="Rectangle 2">
            <a:extLst>
              <a:ext uri="{FF2B5EF4-FFF2-40B4-BE49-F238E27FC236}">
                <a16:creationId xmlns:a16="http://schemas.microsoft.com/office/drawing/2014/main" id="{8BDD51CD-7CD0-A646-87E1-D4337973182F}"/>
              </a:ext>
            </a:extLst>
          </p:cNvPr>
          <p:cNvSpPr/>
          <p:nvPr/>
        </p:nvSpPr>
        <p:spPr>
          <a:xfrm>
            <a:off x="992875" y="1196078"/>
            <a:ext cx="4339650" cy="369332"/>
          </a:xfrm>
          <a:prstGeom prst="rect">
            <a:avLst/>
          </a:prstGeom>
        </p:spPr>
        <p:txBody>
          <a:bodyPr wrap="none">
            <a:spAutoFit/>
          </a:bodyPr>
          <a:lstStyle/>
          <a:p>
            <a:r>
              <a:rPr lang="zh-TW" altLang="en-US" dirty="0">
                <a:solidFill>
                  <a:srgbClr val="666666"/>
                </a:solidFill>
                <a:latin typeface="Source Sans Pro" panose="020B0503030403020204" pitchFamily="34" charset="0"/>
              </a:rPr>
              <a:t>隨機森林中的隨機有兩種方面可以解釋：</a:t>
            </a:r>
            <a:endParaRPr lang="en-TW" dirty="0"/>
          </a:p>
        </p:txBody>
      </p:sp>
      <p:sp>
        <p:nvSpPr>
          <p:cNvPr id="4" name="Rectangle 3">
            <a:extLst>
              <a:ext uri="{FF2B5EF4-FFF2-40B4-BE49-F238E27FC236}">
                <a16:creationId xmlns:a16="http://schemas.microsoft.com/office/drawing/2014/main" id="{4C524596-99CF-624D-B82E-9CFAEE7F83C9}"/>
              </a:ext>
            </a:extLst>
          </p:cNvPr>
          <p:cNvSpPr/>
          <p:nvPr/>
        </p:nvSpPr>
        <p:spPr>
          <a:xfrm>
            <a:off x="992875" y="2134862"/>
            <a:ext cx="8186857" cy="369332"/>
          </a:xfrm>
          <a:prstGeom prst="rect">
            <a:avLst/>
          </a:prstGeom>
        </p:spPr>
        <p:txBody>
          <a:bodyPr wrap="none">
            <a:spAutoFit/>
          </a:bodyPr>
          <a:lstStyle/>
          <a:p>
            <a:r>
              <a:rPr lang="en-US" altLang="zh-TW" b="1" dirty="0">
                <a:solidFill>
                  <a:srgbClr val="666666"/>
                </a:solidFill>
                <a:latin typeface="Source Sans Pro" panose="020B0503030403020204" pitchFamily="34" charset="0"/>
              </a:rPr>
              <a:t>1. </a:t>
            </a:r>
            <a:r>
              <a:rPr lang="zh-TW" altLang="en-US" b="1" dirty="0">
                <a:solidFill>
                  <a:srgbClr val="666666"/>
                </a:solidFill>
                <a:latin typeface="Source Sans Pro" panose="020B0503030403020204" pitchFamily="34" charset="0"/>
              </a:rPr>
              <a:t>隨機取樣</a:t>
            </a:r>
            <a:r>
              <a:rPr lang="en-US" altLang="zh-TW" b="1" dirty="0">
                <a:solidFill>
                  <a:srgbClr val="666666"/>
                </a:solidFill>
                <a:latin typeface="Source Sans Pro" panose="020B0503030403020204" pitchFamily="34" charset="0"/>
              </a:rPr>
              <a:t>:   </a:t>
            </a:r>
            <a:r>
              <a:rPr lang="zh-TW" altLang="en-US" dirty="0">
                <a:solidFill>
                  <a:srgbClr val="666666"/>
                </a:solidFill>
                <a:latin typeface="Source Sans Pro" panose="020B0503030403020204" pitchFamily="34" charset="0"/>
              </a:rPr>
              <a:t>從訓練集中抽取</a:t>
            </a:r>
            <a:r>
              <a:rPr lang="en-US" altLang="zh-TW" dirty="0">
                <a:solidFill>
                  <a:srgbClr val="666666"/>
                </a:solidFill>
                <a:latin typeface="Source Sans Pro" panose="020B0503030403020204" pitchFamily="34" charset="0"/>
              </a:rPr>
              <a:t>n’</a:t>
            </a:r>
            <a:r>
              <a:rPr lang="zh-TW" altLang="en-US" dirty="0">
                <a:solidFill>
                  <a:srgbClr val="666666"/>
                </a:solidFill>
                <a:latin typeface="Source Sans Pro" panose="020B0503030403020204" pitchFamily="34" charset="0"/>
              </a:rPr>
              <a:t>筆資料出來，這</a:t>
            </a:r>
            <a:r>
              <a:rPr lang="en-US" altLang="zh-TW" dirty="0">
                <a:solidFill>
                  <a:srgbClr val="666666"/>
                </a:solidFill>
                <a:latin typeface="Source Sans Pro" panose="020B0503030403020204" pitchFamily="34" charset="0"/>
              </a:rPr>
              <a:t>n’</a:t>
            </a:r>
            <a:r>
              <a:rPr lang="zh-TW" altLang="en-US" dirty="0">
                <a:solidFill>
                  <a:srgbClr val="666666"/>
                </a:solidFill>
                <a:latin typeface="Source Sans Pro" panose="020B0503030403020204" pitchFamily="34" charset="0"/>
              </a:rPr>
              <a:t>筆資料是可以被重複抽取的。</a:t>
            </a:r>
            <a:endParaRPr lang="en-TW" dirty="0"/>
          </a:p>
        </p:txBody>
      </p:sp>
      <p:sp>
        <p:nvSpPr>
          <p:cNvPr id="5" name="Rounded Rectangle 4">
            <a:extLst>
              <a:ext uri="{FF2B5EF4-FFF2-40B4-BE49-F238E27FC236}">
                <a16:creationId xmlns:a16="http://schemas.microsoft.com/office/drawing/2014/main" id="{535331EF-3029-5648-8308-C38442210DB5}"/>
              </a:ext>
            </a:extLst>
          </p:cNvPr>
          <p:cNvSpPr/>
          <p:nvPr/>
        </p:nvSpPr>
        <p:spPr>
          <a:xfrm>
            <a:off x="9558528" y="2134862"/>
            <a:ext cx="902208" cy="3992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200" dirty="0">
                <a:solidFill>
                  <a:schemeClr val="bg1"/>
                </a:solidFill>
              </a:rPr>
              <a:t>Bootstrap</a:t>
            </a:r>
            <a:endParaRPr lang="en-TW" sz="1200" dirty="0">
              <a:solidFill>
                <a:schemeClr val="bg1"/>
              </a:solidFill>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3CFBC8E8-706E-2340-BF1D-E7228C8052FD}"/>
              </a:ext>
            </a:extLst>
          </p:cNvPr>
          <p:cNvSpPr/>
          <p:nvPr/>
        </p:nvSpPr>
        <p:spPr>
          <a:xfrm>
            <a:off x="992875" y="2915755"/>
            <a:ext cx="5684569" cy="923330"/>
          </a:xfrm>
          <a:prstGeom prst="rect">
            <a:avLst/>
          </a:prstGeom>
        </p:spPr>
        <p:txBody>
          <a:bodyPr wrap="none">
            <a:spAutoFit/>
          </a:bodyPr>
          <a:lstStyle/>
          <a:p>
            <a:r>
              <a:rPr lang="en-US" altLang="zh-TW" b="1" dirty="0">
                <a:solidFill>
                  <a:srgbClr val="666666"/>
                </a:solidFill>
                <a:latin typeface="Source Sans Pro" panose="020B0503030403020204" pitchFamily="34" charset="0"/>
              </a:rPr>
              <a:t>2. </a:t>
            </a:r>
            <a:r>
              <a:rPr lang="zh-TW" altLang="en-US" b="1" dirty="0">
                <a:solidFill>
                  <a:srgbClr val="666666"/>
                </a:solidFill>
                <a:latin typeface="Source Sans Pro" panose="020B0503030403020204" pitchFamily="34" charset="0"/>
              </a:rPr>
              <a:t>隨機特徵選取</a:t>
            </a:r>
            <a:r>
              <a:rPr lang="en-US" altLang="zh-TW" b="1" dirty="0">
                <a:solidFill>
                  <a:srgbClr val="666666"/>
                </a:solidFill>
                <a:latin typeface="Source Sans Pro" panose="020B0503030403020204" pitchFamily="34" charset="0"/>
              </a:rPr>
              <a:t>:   </a:t>
            </a:r>
            <a:r>
              <a:rPr lang="en-US" altLang="zh-TW" dirty="0">
                <a:solidFill>
                  <a:srgbClr val="666666"/>
                </a:solidFill>
                <a:latin typeface="Source Sans Pro" panose="020B0503030403020204" pitchFamily="34" charset="0"/>
              </a:rPr>
              <a:t>n’ </a:t>
            </a:r>
            <a:r>
              <a:rPr lang="zh-TW" altLang="en-US" dirty="0">
                <a:solidFill>
                  <a:srgbClr val="666666"/>
                </a:solidFill>
                <a:latin typeface="Source Sans Pro" panose="020B0503030403020204" pitchFamily="34" charset="0"/>
              </a:rPr>
              <a:t>筆資料隨機挑選 </a:t>
            </a:r>
            <a:r>
              <a:rPr lang="en-US" altLang="zh-TW" dirty="0">
                <a:solidFill>
                  <a:srgbClr val="666666"/>
                </a:solidFill>
                <a:latin typeface="Source Sans Pro" panose="020B0503030403020204" pitchFamily="34" charset="0"/>
              </a:rPr>
              <a:t>k </a:t>
            </a:r>
            <a:r>
              <a:rPr lang="zh-TW" altLang="en-US" dirty="0">
                <a:solidFill>
                  <a:srgbClr val="666666"/>
                </a:solidFill>
                <a:latin typeface="Source Sans Pro" panose="020B0503030403020204" pitchFamily="34" charset="0"/>
              </a:rPr>
              <a:t>個特徵做樣本。</a:t>
            </a:r>
          </a:p>
          <a:p>
            <a:endParaRPr lang="zh-TW" altLang="en-US" dirty="0">
              <a:solidFill>
                <a:srgbClr val="666666"/>
              </a:solidFill>
              <a:latin typeface="Source Sans Pro" panose="020B0503030403020204" pitchFamily="34" charset="0"/>
            </a:endParaRPr>
          </a:p>
          <a:p>
            <a:endParaRPr lang="en-TW" dirty="0"/>
          </a:p>
        </p:txBody>
      </p:sp>
      <p:sp>
        <p:nvSpPr>
          <p:cNvPr id="8" name="Rectangle 7">
            <a:extLst>
              <a:ext uri="{FF2B5EF4-FFF2-40B4-BE49-F238E27FC236}">
                <a16:creationId xmlns:a16="http://schemas.microsoft.com/office/drawing/2014/main" id="{88AE3B3A-033C-244A-89FE-9B4DD41354BD}"/>
              </a:ext>
            </a:extLst>
          </p:cNvPr>
          <p:cNvSpPr/>
          <p:nvPr/>
        </p:nvSpPr>
        <p:spPr>
          <a:xfrm>
            <a:off x="1108964" y="4150226"/>
            <a:ext cx="5568480" cy="7143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C095501B-C7EA-CB44-BBD7-8DE117227DB8}"/>
              </a:ext>
            </a:extLst>
          </p:cNvPr>
          <p:cNvSpPr/>
          <p:nvPr/>
        </p:nvSpPr>
        <p:spPr>
          <a:xfrm>
            <a:off x="1871861" y="4305251"/>
            <a:ext cx="4626476" cy="369332"/>
          </a:xfrm>
          <a:prstGeom prst="rect">
            <a:avLst/>
          </a:prstGeom>
        </p:spPr>
        <p:txBody>
          <a:bodyPr wrap="square">
            <a:spAutoFit/>
          </a:bodyPr>
          <a:lstStyle/>
          <a:p>
            <a:pPr lvl="0" defTabSz="914400">
              <a:defRPr/>
            </a:pPr>
            <a:r>
              <a:rPr lang="en-TW" dirty="0"/>
              <a:t>在 sklearn 中，</a:t>
            </a:r>
            <a:r>
              <a:rPr lang="zh-TW" altLang="en-US" dirty="0"/>
              <a:t>最多隨機選取 𝑙 𝑜𝑔</a:t>
            </a:r>
            <a:r>
              <a:rPr lang="en-US" altLang="zh-TW" baseline="-25000" dirty="0"/>
              <a:t>2</a:t>
            </a:r>
            <a:r>
              <a:rPr lang="en-US" altLang="zh-TW" dirty="0"/>
              <a:t>𝑁</a:t>
            </a:r>
            <a:r>
              <a:rPr lang="zh-TW" altLang="en-US" dirty="0"/>
              <a:t> 個特徵</a:t>
            </a:r>
            <a:endParaRPr lang="en-TW" dirty="0"/>
          </a:p>
        </p:txBody>
      </p:sp>
      <p:pic>
        <p:nvPicPr>
          <p:cNvPr id="10" name="Graphic 9">
            <a:extLst>
              <a:ext uri="{FF2B5EF4-FFF2-40B4-BE49-F238E27FC236}">
                <a16:creationId xmlns:a16="http://schemas.microsoft.com/office/drawing/2014/main" id="{68BBC383-F8FC-5D48-8C30-D10073F97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1772" y="4253865"/>
            <a:ext cx="495300" cy="495300"/>
          </a:xfrm>
          <a:prstGeom prst="rect">
            <a:avLst/>
          </a:prstGeom>
        </p:spPr>
      </p:pic>
    </p:spTree>
    <p:extLst>
      <p:ext uri="{BB962C8B-B14F-4D97-AF65-F5344CB8AC3E}">
        <p14:creationId xmlns:p14="http://schemas.microsoft.com/office/powerpoint/2010/main" val="231208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0EE509-15DA-DC46-A3EC-4B5BBC3EAF1D}"/>
              </a:ext>
            </a:extLst>
          </p:cNvPr>
          <p:cNvSpPr>
            <a:spLocks noGrp="1"/>
          </p:cNvSpPr>
          <p:nvPr>
            <p:ph type="body" sz="quarter" idx="10"/>
          </p:nvPr>
        </p:nvSpPr>
        <p:spPr>
          <a:xfrm>
            <a:off x="992875" y="245402"/>
            <a:ext cx="9315782" cy="590931"/>
          </a:xfrm>
        </p:spPr>
        <p:txBody>
          <a:bodyPr/>
          <a:lstStyle/>
          <a:p>
            <a:r>
              <a:rPr lang="zh-TW" altLang="en-US" dirty="0"/>
              <a:t>樹越多模型越複雜</a:t>
            </a:r>
          </a:p>
        </p:txBody>
      </p:sp>
      <p:sp>
        <p:nvSpPr>
          <p:cNvPr id="3" name="Rectangle 2">
            <a:extLst>
              <a:ext uri="{FF2B5EF4-FFF2-40B4-BE49-F238E27FC236}">
                <a16:creationId xmlns:a16="http://schemas.microsoft.com/office/drawing/2014/main" id="{BFDED6E1-05E0-F64A-AC51-02F4E73E16E6}"/>
              </a:ext>
            </a:extLst>
          </p:cNvPr>
          <p:cNvSpPr/>
          <p:nvPr/>
        </p:nvSpPr>
        <p:spPr>
          <a:xfrm>
            <a:off x="585216" y="996619"/>
            <a:ext cx="8583168" cy="400110"/>
          </a:xfrm>
          <a:prstGeom prst="rect">
            <a:avLst/>
          </a:prstGeom>
        </p:spPr>
        <p:txBody>
          <a:bodyPr wrap="square">
            <a:spAutoFit/>
          </a:bodyPr>
          <a:lstStyle/>
          <a:p>
            <a:r>
              <a:rPr lang="en-US" sz="2000" dirty="0" err="1">
                <a:solidFill>
                  <a:schemeClr val="tx1">
                    <a:lumMod val="75000"/>
                    <a:lumOff val="25000"/>
                  </a:schemeClr>
                </a:solidFill>
                <a:latin typeface="+mn-ea"/>
              </a:rPr>
              <a:t>n_estimators</a:t>
            </a:r>
            <a:r>
              <a:rPr lang="zh-TW" altLang="en-US" sz="2000" dirty="0">
                <a:solidFill>
                  <a:schemeClr val="tx1">
                    <a:lumMod val="75000"/>
                    <a:lumOff val="25000"/>
                  </a:schemeClr>
                </a:solidFill>
                <a:latin typeface="+mn-ea"/>
              </a:rPr>
              <a:t> 太小，容易欠擬合，</a:t>
            </a:r>
            <a:r>
              <a:rPr lang="en-US" sz="2000" dirty="0" err="1">
                <a:solidFill>
                  <a:schemeClr val="tx1">
                    <a:lumMod val="75000"/>
                    <a:lumOff val="25000"/>
                  </a:schemeClr>
                </a:solidFill>
                <a:latin typeface="+mn-ea"/>
              </a:rPr>
              <a:t>n_estimators</a:t>
            </a:r>
            <a:r>
              <a:rPr lang="zh-TW" altLang="en-US" sz="2000" dirty="0">
                <a:solidFill>
                  <a:schemeClr val="tx1">
                    <a:lumMod val="75000"/>
                    <a:lumOff val="25000"/>
                  </a:schemeClr>
                </a:solidFill>
                <a:latin typeface="+mn-ea"/>
              </a:rPr>
              <a:t> 太大，計算量會變久。</a:t>
            </a:r>
            <a:endParaRPr lang="en-TW" sz="2000" dirty="0">
              <a:solidFill>
                <a:schemeClr val="tx1">
                  <a:lumMod val="75000"/>
                  <a:lumOff val="25000"/>
                </a:schemeClr>
              </a:solidFill>
              <a:latin typeface="+mn-ea"/>
            </a:endParaRPr>
          </a:p>
        </p:txBody>
      </p:sp>
      <p:pic>
        <p:nvPicPr>
          <p:cNvPr id="5" name="Picture 4">
            <a:extLst>
              <a:ext uri="{FF2B5EF4-FFF2-40B4-BE49-F238E27FC236}">
                <a16:creationId xmlns:a16="http://schemas.microsoft.com/office/drawing/2014/main" id="{2B9BF303-9859-0643-9D5A-85D882A0850B}"/>
              </a:ext>
            </a:extLst>
          </p:cNvPr>
          <p:cNvPicPr>
            <a:picLocks noChangeAspect="1"/>
          </p:cNvPicPr>
          <p:nvPr/>
        </p:nvPicPr>
        <p:blipFill>
          <a:blip r:embed="rId2"/>
          <a:stretch>
            <a:fillRect/>
          </a:stretch>
        </p:blipFill>
        <p:spPr>
          <a:xfrm>
            <a:off x="1731264" y="1601173"/>
            <a:ext cx="3463798" cy="2330867"/>
          </a:xfrm>
          <a:prstGeom prst="rect">
            <a:avLst/>
          </a:prstGeom>
        </p:spPr>
      </p:pic>
      <p:pic>
        <p:nvPicPr>
          <p:cNvPr id="7" name="Picture 6">
            <a:extLst>
              <a:ext uri="{FF2B5EF4-FFF2-40B4-BE49-F238E27FC236}">
                <a16:creationId xmlns:a16="http://schemas.microsoft.com/office/drawing/2014/main" id="{147ACF91-8CC6-5449-869D-2EC80C5DFBBD}"/>
              </a:ext>
            </a:extLst>
          </p:cNvPr>
          <p:cNvPicPr>
            <a:picLocks noChangeAspect="1"/>
          </p:cNvPicPr>
          <p:nvPr/>
        </p:nvPicPr>
        <p:blipFill>
          <a:blip r:embed="rId3"/>
          <a:stretch>
            <a:fillRect/>
          </a:stretch>
        </p:blipFill>
        <p:spPr>
          <a:xfrm>
            <a:off x="5704586" y="1564597"/>
            <a:ext cx="3463798" cy="2330867"/>
          </a:xfrm>
          <a:prstGeom prst="rect">
            <a:avLst/>
          </a:prstGeom>
        </p:spPr>
      </p:pic>
      <p:pic>
        <p:nvPicPr>
          <p:cNvPr id="9" name="Picture 8">
            <a:extLst>
              <a:ext uri="{FF2B5EF4-FFF2-40B4-BE49-F238E27FC236}">
                <a16:creationId xmlns:a16="http://schemas.microsoft.com/office/drawing/2014/main" id="{EBD4CCAB-5060-2246-AA20-113E638DF2F9}"/>
              </a:ext>
            </a:extLst>
          </p:cNvPr>
          <p:cNvPicPr>
            <a:picLocks noChangeAspect="1"/>
          </p:cNvPicPr>
          <p:nvPr/>
        </p:nvPicPr>
        <p:blipFill>
          <a:blip r:embed="rId4"/>
          <a:stretch>
            <a:fillRect/>
          </a:stretch>
        </p:blipFill>
        <p:spPr>
          <a:xfrm>
            <a:off x="1731264" y="3993000"/>
            <a:ext cx="3367829" cy="2343640"/>
          </a:xfrm>
          <a:prstGeom prst="rect">
            <a:avLst/>
          </a:prstGeom>
        </p:spPr>
      </p:pic>
      <p:pic>
        <p:nvPicPr>
          <p:cNvPr id="11" name="Picture 10">
            <a:extLst>
              <a:ext uri="{FF2B5EF4-FFF2-40B4-BE49-F238E27FC236}">
                <a16:creationId xmlns:a16="http://schemas.microsoft.com/office/drawing/2014/main" id="{F2181525-C637-AA41-AF25-20CB995AF91B}"/>
              </a:ext>
            </a:extLst>
          </p:cNvPr>
          <p:cNvPicPr>
            <a:picLocks noChangeAspect="1"/>
          </p:cNvPicPr>
          <p:nvPr/>
        </p:nvPicPr>
        <p:blipFill>
          <a:blip r:embed="rId5"/>
          <a:stretch>
            <a:fillRect/>
          </a:stretch>
        </p:blipFill>
        <p:spPr>
          <a:xfrm>
            <a:off x="5800555" y="3944232"/>
            <a:ext cx="3367829" cy="2330868"/>
          </a:xfrm>
          <a:prstGeom prst="rect">
            <a:avLst/>
          </a:prstGeom>
        </p:spPr>
      </p:pic>
    </p:spTree>
    <p:extLst>
      <p:ext uri="{BB962C8B-B14F-4D97-AF65-F5344CB8AC3E}">
        <p14:creationId xmlns:p14="http://schemas.microsoft.com/office/powerpoint/2010/main" val="165436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回歸隨機森林該如何選擇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136053"/>
            <a:ext cx="6853158" cy="400110"/>
          </a:xfrm>
          <a:prstGeom prst="rect">
            <a:avLst/>
          </a:prstGeom>
        </p:spPr>
        <p:txBody>
          <a:bodyPr wrap="none">
            <a:spAutoFit/>
          </a:bodyPr>
          <a:lstStyle/>
          <a:p>
            <a:r>
              <a:rPr lang="zh-TW" altLang="en-US" sz="2000" kern="0" dirty="0">
                <a:solidFill>
                  <a:srgbClr val="595959"/>
                </a:solidFill>
                <a:cs typeface="Arial"/>
              </a:rPr>
              <a:t>透過評估指標找出誤差最小的值作為樹的特徵選擇與切割點</a:t>
            </a:r>
            <a:endParaRPr lang="en-TW" sz="20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464265"/>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427222"/>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654042"/>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7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Random Forest Regressor </a:t>
            </a:r>
            <a:r>
              <a:rPr lang="zh-TW" altLang="en-US" dirty="0">
                <a:latin typeface="inherit"/>
              </a:rPr>
              <a:t>簡單線性迴歸</a:t>
            </a:r>
            <a:endParaRPr lang="en-TW"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DFBA2886-03E0-0A4C-B3C6-1E910564E66D}"/>
              </a:ext>
            </a:extLst>
          </p:cNvPr>
          <p:cNvPicPr>
            <a:picLocks noChangeAspect="1"/>
          </p:cNvPicPr>
          <p:nvPr/>
        </p:nvPicPr>
        <p:blipFill>
          <a:blip r:embed="rId5"/>
          <a:stretch>
            <a:fillRect/>
          </a:stretch>
        </p:blipFill>
        <p:spPr>
          <a:xfrm>
            <a:off x="992875" y="868714"/>
            <a:ext cx="7942182" cy="1875559"/>
          </a:xfrm>
          <a:prstGeom prst="rect">
            <a:avLst/>
          </a:prstGeom>
        </p:spPr>
      </p:pic>
      <p:pic>
        <p:nvPicPr>
          <p:cNvPr id="9" name="Picture 8">
            <a:extLst>
              <a:ext uri="{FF2B5EF4-FFF2-40B4-BE49-F238E27FC236}">
                <a16:creationId xmlns:a16="http://schemas.microsoft.com/office/drawing/2014/main" id="{55D5D5D6-FD5C-3B41-B265-7B853FD0B5DB}"/>
              </a:ext>
            </a:extLst>
          </p:cNvPr>
          <p:cNvPicPr>
            <a:picLocks noChangeAspect="1"/>
          </p:cNvPicPr>
          <p:nvPr/>
        </p:nvPicPr>
        <p:blipFill>
          <a:blip r:embed="rId6"/>
          <a:stretch>
            <a:fillRect/>
          </a:stretch>
        </p:blipFill>
        <p:spPr>
          <a:xfrm>
            <a:off x="5122817" y="2963680"/>
            <a:ext cx="4864100" cy="3238500"/>
          </a:xfrm>
          <a:prstGeom prst="rect">
            <a:avLst/>
          </a:prstGeom>
        </p:spPr>
      </p:pic>
      <p:pic>
        <p:nvPicPr>
          <p:cNvPr id="7" name="Picture 6">
            <a:extLst>
              <a:ext uri="{FF2B5EF4-FFF2-40B4-BE49-F238E27FC236}">
                <a16:creationId xmlns:a16="http://schemas.microsoft.com/office/drawing/2014/main" id="{5A4E521F-AC19-B94B-BE0D-E05CD09AC505}"/>
              </a:ext>
            </a:extLst>
          </p:cNvPr>
          <p:cNvPicPr>
            <a:picLocks noChangeAspect="1"/>
          </p:cNvPicPr>
          <p:nvPr/>
        </p:nvPicPr>
        <p:blipFill>
          <a:blip r:embed="rId7"/>
          <a:stretch>
            <a:fillRect/>
          </a:stretch>
        </p:blipFill>
        <p:spPr>
          <a:xfrm>
            <a:off x="5097723" y="2925472"/>
            <a:ext cx="4896230" cy="3276708"/>
          </a:xfrm>
          <a:prstGeom prst="rect">
            <a:avLst/>
          </a:prstGeom>
        </p:spPr>
      </p:pic>
    </p:spTree>
    <p:extLst>
      <p:ext uri="{BB962C8B-B14F-4D97-AF65-F5344CB8AC3E}">
        <p14:creationId xmlns:p14="http://schemas.microsoft.com/office/powerpoint/2010/main" val="33929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7421</TotalTime>
  <Words>680</Words>
  <Application>Microsoft Macintosh PowerPoint</Application>
  <PresentationFormat>Widescreen</PresentationFormat>
  <Paragraphs>78</Paragraphs>
  <Slides>12</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等线</vt:lpstr>
      <vt:lpstr>inherit</vt:lpstr>
      <vt:lpstr>微软雅黑</vt:lpstr>
      <vt:lpstr>Segoe UI Light</vt:lpstr>
      <vt:lpstr>Arial</vt:lpstr>
      <vt:lpstr>Calibri</vt:lpstr>
      <vt:lpstr>Cambria Math</vt:lpstr>
      <vt:lpstr>Century Gothic</vt:lpstr>
      <vt:lpstr>Helvetica Neue</vt:lpstr>
      <vt:lpstr>Helvetica Neue Bold Condensed</vt:lpstr>
      <vt:lpstr>Source Sans Pro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370</cp:revision>
  <dcterms:created xsi:type="dcterms:W3CDTF">2015-08-18T02:51:41Z</dcterms:created>
  <dcterms:modified xsi:type="dcterms:W3CDTF">2020-09-20T08:37:41Z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